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  <p:embeddedFont>
      <p:font typeface="Canva Sans Medium" charset="1" panose="020B0603030501040103"/>
      <p:regular r:id="rId25"/>
    </p:embeddedFont>
    <p:embeddedFont>
      <p:font typeface="Canva Sans" charset="1" panose="020B0503030501040103"/>
      <p:regular r:id="rId28"/>
    </p:embeddedFont>
    <p:embeddedFont>
      <p:font typeface="Playfair Display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bMKArm8rn-1Zx_K_Zlm0r4475yt3l4VC/view?usp=sharing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https://drive.google.com/file/d/1R8El8wON4DY1FtH-J-UcMbnX2TzbEsHJ/view?usp=sharing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4.gif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76450" y="3552743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4483" y="6135818"/>
            <a:ext cx="12099035" cy="9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7"/>
              </a:lnSpc>
            </a:pPr>
            <a:r>
              <a:rPr lang="en-US" b="true" sz="5298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Team name: Central Syntax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90791" y="7490088"/>
            <a:ext cx="8815395" cy="129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b="true" sz="6999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QueryWise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2149996" y="-4508839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28153" y="4685423"/>
            <a:ext cx="17168568" cy="584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</a:p>
          <a:p>
            <a:pPr algn="l">
              <a:lnSpc>
                <a:spcPts val="5625"/>
              </a:lnSpc>
            </a:pPr>
          </a:p>
          <a:p>
            <a:pPr algn="l">
              <a:lnSpc>
                <a:spcPts val="5327"/>
              </a:lnSpc>
            </a:pPr>
            <a:r>
              <a:rPr lang="en-US" sz="3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Challenges: </a:t>
            </a:r>
          </a:p>
          <a:p>
            <a:pPr algn="l" marL="755651" indent="-377825" lvl="1">
              <a:lnSpc>
                <a:spcPts val="4662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 to learn SQL without live feedback</a:t>
            </a:r>
          </a:p>
          <a:p>
            <a:pPr algn="l" marL="755651" indent="-377825" lvl="1">
              <a:lnSpc>
                <a:spcPts val="4662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Students memorize but can’t apply queries</a:t>
            </a:r>
          </a:p>
          <a:p>
            <a:pPr algn="l" marL="755651" indent="-377825" lvl="1">
              <a:lnSpc>
                <a:spcPts val="4662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Developers struggle with schema visibility</a:t>
            </a:r>
          </a:p>
          <a:p>
            <a:pPr algn="l" marL="755651" indent="-377825" lvl="1">
              <a:lnSpc>
                <a:spcPts val="4662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debugging is time-consuming</a:t>
            </a:r>
          </a:p>
          <a:p>
            <a:pPr algn="l" marL="755651" indent="-377825" lvl="1">
              <a:lnSpc>
                <a:spcPts val="4662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unified tool with AI + DB interaction</a:t>
            </a:r>
          </a:p>
          <a:p>
            <a:pPr algn="l">
              <a:lnSpc>
                <a:spcPts val="562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29295" y="187431"/>
            <a:ext cx="12129068" cy="105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7"/>
              </a:lnSpc>
            </a:pPr>
            <a:r>
              <a:rPr lang="en-US" b="true" sz="574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THEME &amp; PROBLEM STATEMENT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42759">
            <a:off x="13484237" y="4819849"/>
            <a:ext cx="3461632" cy="3696889"/>
          </a:xfrm>
          <a:custGeom>
            <a:avLst/>
            <a:gdLst/>
            <a:ahLst/>
            <a:cxnLst/>
            <a:rect r="r" b="b" t="t" l="l"/>
            <a:pathLst>
              <a:path h="3696889" w="3461632">
                <a:moveTo>
                  <a:pt x="0" y="0"/>
                </a:moveTo>
                <a:lnTo>
                  <a:pt x="3461632" y="0"/>
                </a:lnTo>
                <a:lnTo>
                  <a:pt x="3461632" y="3696889"/>
                </a:lnTo>
                <a:lnTo>
                  <a:pt x="0" y="369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8153" y="3045196"/>
            <a:ext cx="12922921" cy="2476459"/>
            <a:chOff x="0" y="0"/>
            <a:chExt cx="17230562" cy="330194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2935288" cy="868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42812" y="1163689"/>
              <a:ext cx="16287750" cy="2138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Database Management is p</a:t>
              </a:r>
              <a:r>
                <a:rPr lang="en-US" sz="3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owerful but hard to learn and apply without real-time feedback, schema visibility, or intelligent help.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6404" y="1855129"/>
            <a:ext cx="5871263" cy="601345"/>
            <a:chOff x="0" y="0"/>
            <a:chExt cx="7828351" cy="8017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4215589" cy="868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Theme: 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480188" y="-11007"/>
              <a:ext cx="4348162" cy="766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Open Innovation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651769" y="1332240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99172" y="2854214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1"/>
                </a:lnTo>
                <a:lnTo>
                  <a:pt x="0" y="68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284" y="2045514"/>
            <a:ext cx="15782875" cy="61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MySQL and MongoDB databases (local or cloud-hosted)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1681" y="4672409"/>
            <a:ext cx="9166027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ranslate queries: English ⇄ SQL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9172" y="7506128"/>
            <a:ext cx="13096875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oice input to speak natural queries and auto-convert to 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91060" y="5679105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1"/>
                </a:lnTo>
                <a:lnTo>
                  <a:pt x="0" y="68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5529" y="6687866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2"/>
                </a:lnTo>
                <a:lnTo>
                  <a:pt x="0" y="684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7284" y="7649062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1"/>
                </a:lnTo>
                <a:lnTo>
                  <a:pt x="0" y="68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7284" y="2190280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1"/>
                </a:lnTo>
                <a:lnTo>
                  <a:pt x="0" y="68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03953" y="3770388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2"/>
                </a:lnTo>
                <a:lnTo>
                  <a:pt x="0" y="684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67752" y="4670344"/>
            <a:ext cx="1091888" cy="684911"/>
          </a:xfrm>
          <a:custGeom>
            <a:avLst/>
            <a:gdLst/>
            <a:ahLst/>
            <a:cxnLst/>
            <a:rect r="r" b="b" t="t" l="l"/>
            <a:pathLst>
              <a:path h="684911" w="1091888">
                <a:moveTo>
                  <a:pt x="0" y="0"/>
                </a:moveTo>
                <a:lnTo>
                  <a:pt x="1091888" y="0"/>
                </a:lnTo>
                <a:lnTo>
                  <a:pt x="1091888" y="684911"/>
                </a:lnTo>
                <a:lnTo>
                  <a:pt x="0" y="684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60768" y="1718680"/>
            <a:ext cx="4927232" cy="6272837"/>
          </a:xfrm>
          <a:custGeom>
            <a:avLst/>
            <a:gdLst/>
            <a:ahLst/>
            <a:cxnLst/>
            <a:rect r="r" b="b" t="t" l="l"/>
            <a:pathLst>
              <a:path h="6272837" w="4927232">
                <a:moveTo>
                  <a:pt x="0" y="0"/>
                </a:moveTo>
                <a:lnTo>
                  <a:pt x="4927232" y="0"/>
                </a:lnTo>
                <a:lnTo>
                  <a:pt x="4927232" y="6272838"/>
                </a:lnTo>
                <a:lnTo>
                  <a:pt x="0" y="6272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59640" y="428890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7752" y="2883234"/>
            <a:ext cx="6755011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 real-time database schema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07667" y="3753093"/>
            <a:ext cx="7164685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data encryption by ECC Method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41400" y="5681171"/>
            <a:ext cx="8393633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chatb</a:t>
            </a: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 for DBMS help (plug &amp; play)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59555" y="6716886"/>
            <a:ext cx="9604911" cy="56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 live SQL queries &amp; show instant output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5841" y="8714025"/>
            <a:ext cx="11576595" cy="7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Resea</a:t>
            </a:r>
            <a:r>
              <a:rPr lang="en-US" b="true" sz="3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rch Paper :-</a:t>
            </a: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99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0" tooltip="https://drive.google.com/file/d/1bMKArm8rn-1Zx_K_Zlm0r4475yt3l4VC/view?usp=sharing"/>
              </a:rPr>
              <a:t>QueryWise Research Paper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96783" y="253783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FLOWCHART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97613" y="1281953"/>
            <a:ext cx="14473158" cy="8710156"/>
          </a:xfrm>
          <a:custGeom>
            <a:avLst/>
            <a:gdLst/>
            <a:ahLst/>
            <a:cxnLst/>
            <a:rect r="r" b="b" t="t" l="l"/>
            <a:pathLst>
              <a:path h="8710156" w="14473158">
                <a:moveTo>
                  <a:pt x="0" y="0"/>
                </a:moveTo>
                <a:lnTo>
                  <a:pt x="14473159" y="0"/>
                </a:lnTo>
                <a:lnTo>
                  <a:pt x="14473159" y="8710157"/>
                </a:lnTo>
                <a:lnTo>
                  <a:pt x="0" y="871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7" t="-671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9327" y="1699815"/>
            <a:ext cx="7979987" cy="5020654"/>
            <a:chOff x="0" y="0"/>
            <a:chExt cx="1145957" cy="7209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957" cy="720985"/>
            </a:xfrm>
            <a:custGeom>
              <a:avLst/>
              <a:gdLst/>
              <a:ahLst/>
              <a:cxnLst/>
              <a:rect r="r" b="b" t="t" l="l"/>
              <a:pathLst>
                <a:path h="720985" w="1145957">
                  <a:moveTo>
                    <a:pt x="0" y="0"/>
                  </a:moveTo>
                  <a:lnTo>
                    <a:pt x="1145957" y="0"/>
                  </a:lnTo>
                  <a:lnTo>
                    <a:pt x="1145957" y="720985"/>
                  </a:lnTo>
                  <a:lnTo>
                    <a:pt x="0" y="720985"/>
                  </a:lnTo>
                  <a:close/>
                </a:path>
              </a:pathLst>
            </a:custGeom>
            <a:blipFill>
              <a:blip r:embed="rId5"/>
              <a:stretch>
                <a:fillRect l="-332" t="0" r="-33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639222" y="1699815"/>
            <a:ext cx="7979987" cy="5020654"/>
            <a:chOff x="0" y="0"/>
            <a:chExt cx="1145957" cy="720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957" cy="720985"/>
            </a:xfrm>
            <a:custGeom>
              <a:avLst/>
              <a:gdLst/>
              <a:ahLst/>
              <a:cxnLst/>
              <a:rect r="r" b="b" t="t" l="l"/>
              <a:pathLst>
                <a:path h="720985" w="1145957">
                  <a:moveTo>
                    <a:pt x="0" y="0"/>
                  </a:moveTo>
                  <a:lnTo>
                    <a:pt x="1145957" y="0"/>
                  </a:lnTo>
                  <a:lnTo>
                    <a:pt x="1145957" y="720985"/>
                  </a:lnTo>
                  <a:lnTo>
                    <a:pt x="0" y="720985"/>
                  </a:lnTo>
                  <a:close/>
                </a:path>
              </a:pathLst>
            </a:custGeom>
            <a:blipFill>
              <a:blip r:embed="rId6"/>
              <a:stretch>
                <a:fillRect l="-332" t="0" r="-332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626347" y="189443"/>
            <a:ext cx="13509122" cy="102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b="true" sz="56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DEMONSTRATION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7678" y="7544341"/>
            <a:ext cx="14647792" cy="1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3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Video Demo :- </a:t>
            </a:r>
          </a:p>
          <a:p>
            <a:pPr algn="l">
              <a:lnSpc>
                <a:spcPts val="46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999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 tooltip="https://drive.google.com/file/d/1R8El8wON4DY1FtH-J-UcMbnX2TzbEsHJ/view?usp=sharing"/>
              </a:rPr>
              <a:t>Prototype to explain the flow of Query Wise(AI SQL Assistant)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63696" y="2188065"/>
            <a:ext cx="4336641" cy="1046808"/>
            <a:chOff x="0" y="0"/>
            <a:chExt cx="5782188" cy="1395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2188" cy="1395744"/>
            </a:xfrm>
            <a:custGeom>
              <a:avLst/>
              <a:gdLst/>
              <a:ahLst/>
              <a:cxnLst/>
              <a:rect r="r" b="b" t="t" l="l"/>
              <a:pathLst>
                <a:path h="1395744" w="5782188">
                  <a:moveTo>
                    <a:pt x="0" y="0"/>
                  </a:moveTo>
                  <a:lnTo>
                    <a:pt x="5782188" y="0"/>
                  </a:lnTo>
                  <a:lnTo>
                    <a:pt x="5782188" y="1395744"/>
                  </a:lnTo>
                  <a:lnTo>
                    <a:pt x="0" y="1395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20057" y="137716"/>
              <a:ext cx="3204686" cy="887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0"/>
                </a:lnSpc>
                <a:spcBef>
                  <a:spcPct val="0"/>
                </a:spcBef>
              </a:pPr>
              <a:r>
                <a:rPr lang="en-US" b="true" sz="45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Features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61271" y="1716414"/>
            <a:ext cx="6965178" cy="7828433"/>
          </a:xfrm>
          <a:custGeom>
            <a:avLst/>
            <a:gdLst/>
            <a:ahLst/>
            <a:cxnLst/>
            <a:rect r="r" b="b" t="t" l="l"/>
            <a:pathLst>
              <a:path h="7828433" w="6965178">
                <a:moveTo>
                  <a:pt x="0" y="0"/>
                </a:moveTo>
                <a:lnTo>
                  <a:pt x="6965179" y="0"/>
                </a:lnTo>
                <a:lnTo>
                  <a:pt x="6965179" y="7828434"/>
                </a:lnTo>
                <a:lnTo>
                  <a:pt x="0" y="7828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7918" b="-5124"/>
            </a:stretch>
          </a:blipFill>
          <a:ln w="47625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1625580" y="2188065"/>
            <a:ext cx="4336641" cy="1046808"/>
            <a:chOff x="0" y="0"/>
            <a:chExt cx="5782188" cy="13957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2188" cy="1395744"/>
            </a:xfrm>
            <a:custGeom>
              <a:avLst/>
              <a:gdLst/>
              <a:ahLst/>
              <a:cxnLst/>
              <a:rect r="r" b="b" t="t" l="l"/>
              <a:pathLst>
                <a:path h="1395744" w="5782188">
                  <a:moveTo>
                    <a:pt x="0" y="0"/>
                  </a:moveTo>
                  <a:lnTo>
                    <a:pt x="5782188" y="0"/>
                  </a:lnTo>
                  <a:lnTo>
                    <a:pt x="5782188" y="1395744"/>
                  </a:lnTo>
                  <a:lnTo>
                    <a:pt x="0" y="1395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86364" y="237599"/>
              <a:ext cx="2909252" cy="887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0"/>
                </a:lnSpc>
                <a:spcBef>
                  <a:spcPct val="0"/>
                </a:spcBef>
              </a:pPr>
              <a:r>
                <a:rPr lang="en-US" b="true" sz="4500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Novelty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09519" y="1716414"/>
            <a:ext cx="6965178" cy="8229600"/>
          </a:xfrm>
          <a:custGeom>
            <a:avLst/>
            <a:gdLst/>
            <a:ahLst/>
            <a:cxnLst/>
            <a:rect r="r" b="b" t="t" l="l"/>
            <a:pathLst>
              <a:path h="8229600" w="6965178">
                <a:moveTo>
                  <a:pt x="0" y="0"/>
                </a:moveTo>
                <a:lnTo>
                  <a:pt x="6965178" y="0"/>
                </a:lnTo>
                <a:lnTo>
                  <a:pt x="69651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7918" b="0"/>
            </a:stretch>
          </a:blipFill>
          <a:ln w="476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829100" y="253783"/>
            <a:ext cx="10967717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FEATURES AND NOVELTY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9519" y="3787323"/>
            <a:ext cx="8751753" cy="636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ogin/Register System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Dashboard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Schema Visualization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English ↔ Query Conversion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Run Live Queries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Chatbot Assistant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 Input Support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Model-Based Intelligence</a:t>
            </a:r>
          </a:p>
          <a:p>
            <a:pPr algn="just">
              <a:lnSpc>
                <a:spcPts val="55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61271" y="3787323"/>
            <a:ext cx="7065258" cy="49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All-in-One SQL Assistant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+ Professional Use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Schema-Aware AI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ECC-Based Secure Login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Hands-Free Querying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AI-Driven Explanation Engine</a:t>
            </a:r>
          </a:p>
          <a:p>
            <a:pPr algn="just" marL="755058" indent="-377529" lvl="1">
              <a:lnSpc>
                <a:spcPts val="5595"/>
              </a:lnSpc>
              <a:buFont typeface="Arial"/>
              <a:buChar char="•"/>
            </a:pPr>
            <a:r>
              <a:rPr lang="en-US" sz="34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Fully Modular &amp; Scalable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03878" y="256860"/>
            <a:ext cx="13907483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56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DRAWBACK AND SHOWSTOPPERS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939" y="1921365"/>
            <a:ext cx="15603361" cy="762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72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Drawbacks:</a:t>
            </a:r>
          </a:p>
          <a:p>
            <a:pPr algn="l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- </a:t>
            </a: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Limited acc</a:t>
            </a: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uracy for complex natural language queries</a:t>
            </a:r>
          </a:p>
          <a:p>
            <a:pPr algn="l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- No undo/rollback for executed SQL operations</a:t>
            </a:r>
          </a:p>
          <a:p>
            <a:pPr algn="l">
              <a:lnSpc>
                <a:spcPts val="3943"/>
              </a:lnSpc>
            </a:pPr>
          </a:p>
          <a:p>
            <a:pPr algn="l" marL="971550" indent="-485775" lvl="1">
              <a:lnSpc>
                <a:spcPts val="72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Showstoppers:</a:t>
            </a:r>
          </a:p>
          <a:p>
            <a:pPr algn="l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- I</a:t>
            </a: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ncorrect query execution may affect database integrity</a:t>
            </a:r>
          </a:p>
          <a:p>
            <a:pPr algn="l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- Cloud database import may fail due to misconfiguration</a:t>
            </a:r>
          </a:p>
          <a:p>
            <a:pPr algn="l">
              <a:lnSpc>
                <a:spcPts val="4639"/>
              </a:lnSpc>
            </a:pPr>
          </a:p>
          <a:p>
            <a:pPr algn="l" marL="863599" indent="-431800" lvl="1">
              <a:lnSpc>
                <a:spcPts val="463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USP’s:</a:t>
            </a:r>
          </a:p>
          <a:p>
            <a:pPr algn="l">
              <a:lnSpc>
                <a:spcPts val="4639"/>
              </a:lnSpc>
            </a:pPr>
            <a:r>
              <a:rPr lang="en-US" b="true" sz="3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</a:t>
            </a: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Dashboard + Real-World Database Import</a:t>
            </a:r>
          </a:p>
          <a:p>
            <a:pPr algn="l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- All-in-One Tool: Learn, Practice, Execute and Teach</a:t>
            </a:r>
          </a:p>
          <a:p>
            <a:pPr algn="l">
              <a:lnSpc>
                <a:spcPts val="394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9519" y="1716414"/>
            <a:ext cx="15246402" cy="7833587"/>
          </a:xfrm>
          <a:custGeom>
            <a:avLst/>
            <a:gdLst/>
            <a:ahLst/>
            <a:cxnLst/>
            <a:rect r="r" b="b" t="t" l="l"/>
            <a:pathLst>
              <a:path h="7833587" w="15246402">
                <a:moveTo>
                  <a:pt x="0" y="0"/>
                </a:moveTo>
                <a:lnTo>
                  <a:pt x="15246402" y="0"/>
                </a:lnTo>
                <a:lnTo>
                  <a:pt x="15246402" y="7833587"/>
                </a:lnTo>
                <a:lnTo>
                  <a:pt x="0" y="7833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46" r="0" b="-21001"/>
            </a:stretch>
          </a:blipFill>
          <a:ln w="47625" cap="sq">
            <a:solidFill>
              <a:srgbClr val="FFFFFF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4434" y="1028700"/>
            <a:ext cx="15532949" cy="7398612"/>
          </a:xfrm>
          <a:custGeom>
            <a:avLst/>
            <a:gdLst/>
            <a:ahLst/>
            <a:cxnLst/>
            <a:rect r="r" b="b" t="t" l="l"/>
            <a:pathLst>
              <a:path h="7398612" w="15532949">
                <a:moveTo>
                  <a:pt x="0" y="0"/>
                </a:moveTo>
                <a:lnTo>
                  <a:pt x="15532949" y="0"/>
                </a:lnTo>
                <a:lnTo>
                  <a:pt x="15532949" y="7398612"/>
                </a:lnTo>
                <a:lnTo>
                  <a:pt x="0" y="7398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246" r="0" b="-29477"/>
            </a:stretch>
          </a:blipFill>
          <a:ln w="4762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663116" y="1823840"/>
            <a:ext cx="9130784" cy="106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576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Central Syntax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0551" y="3665693"/>
            <a:ext cx="15754308" cy="290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1865" indent="-465933" lvl="1">
              <a:lnSpc>
                <a:spcPts val="5749"/>
              </a:lnSpc>
              <a:buAutoNum type="arabicPeriod" startAt="1"/>
            </a:pPr>
            <a:r>
              <a:rPr lang="en-US" sz="4316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Rakshita Ganjewar (rakshitaganjewar@gmail.com)</a:t>
            </a:r>
          </a:p>
          <a:p>
            <a:pPr algn="l" marL="931865" indent="-465933" lvl="1">
              <a:lnSpc>
                <a:spcPts val="5749"/>
              </a:lnSpc>
              <a:buAutoNum type="arabicPeriod" startAt="1"/>
            </a:pPr>
            <a:r>
              <a:rPr lang="en-US" sz="4316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Rutuja Kale   (rutuja.s.kale@cumminscollege.in)</a:t>
            </a:r>
          </a:p>
          <a:p>
            <a:pPr algn="l" marL="955531" indent="-477765" lvl="1">
              <a:lnSpc>
                <a:spcPts val="5895"/>
              </a:lnSpc>
              <a:buAutoNum type="arabicPeriod" startAt="1"/>
            </a:pPr>
            <a:r>
              <a:rPr lang="en-US" sz="4425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Rahi Padwal (padwalrahi@gmail.com)</a:t>
            </a:r>
          </a:p>
          <a:p>
            <a:pPr algn="l" marL="955531" indent="-477765" lvl="1">
              <a:lnSpc>
                <a:spcPts val="5896"/>
              </a:lnSpc>
              <a:buAutoNum type="arabicPeriod" startAt="1"/>
            </a:pPr>
            <a:r>
              <a:rPr lang="en-US" sz="4425">
                <a:solidFill>
                  <a:srgbClr val="D9D9D9"/>
                </a:solidFill>
                <a:latin typeface="Canva Sans"/>
                <a:ea typeface="Canva Sans"/>
                <a:cs typeface="Canva Sans"/>
                <a:sym typeface="Canva Sans"/>
              </a:rPr>
              <a:t>Sejal Saraf (sejalsaraf19@gmail.com)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26250" y="1588583"/>
            <a:ext cx="11803723" cy="31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DAGrqLAzzZk</dc:identifier>
  <dcterms:modified xsi:type="dcterms:W3CDTF">2011-08-01T06:04:30Z</dcterms:modified>
  <cp:revision>1</cp:revision>
  <dc:title>HackOrbit  ppt</dc:title>
</cp:coreProperties>
</file>